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-318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9ed49cdd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d9ed49cdd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9ed49cdd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d9ed49cdd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d9ed49cdd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d9ed49cdd5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9ed49cdd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d9ed49cdd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d9ed49cdd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d9ed49cdd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d9ed49cdd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d9ed49cdd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d9ed49cdd5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d9ed49cdd5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b12e5820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b12e58204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b12e58204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b12e58204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b12e58204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b12e58204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b12e58204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b12e58204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b12e58204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b12e58204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b12e58204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b12e58204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b12e58204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b12e58204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b12e58204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b12e58204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331640" y="1786153"/>
            <a:ext cx="6480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4400"/>
              <a:buFont typeface="Calibri"/>
              <a:buNone/>
              <a:defRPr b="1">
                <a:solidFill>
                  <a:srgbClr val="0E57C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E57C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E57C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4F76"/>
              </a:buClr>
              <a:buSzPts val="4400"/>
              <a:buFont typeface="Calibri"/>
              <a:buNone/>
              <a:defRPr>
                <a:solidFill>
                  <a:srgbClr val="224F7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888816" y="-749706"/>
            <a:ext cx="3510300" cy="73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3BCC5"/>
              </a:buClr>
              <a:buSzPts val="3200"/>
              <a:buChar char="•"/>
              <a:defRPr>
                <a:solidFill>
                  <a:srgbClr val="C3BCC5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C3BCC5"/>
              </a:buClr>
              <a:buSzPts val="2800"/>
              <a:buChar char="–"/>
              <a:defRPr>
                <a:solidFill>
                  <a:srgbClr val="C3BCC5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Char char="•"/>
              <a:defRPr>
                <a:solidFill>
                  <a:srgbClr val="C3BCC5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–"/>
              <a:defRPr>
                <a:solidFill>
                  <a:srgbClr val="C3BCC5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»"/>
              <a:defRPr>
                <a:solidFill>
                  <a:srgbClr val="C3BCC5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3BCC5"/>
              </a:buClr>
              <a:buSzPts val="4400"/>
              <a:buFont typeface="Calibri"/>
              <a:buNone/>
              <a:defRPr>
                <a:solidFill>
                  <a:srgbClr val="C3BC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3BCC5"/>
              </a:buClr>
              <a:buSzPts val="3200"/>
              <a:buChar char="•"/>
              <a:defRPr>
                <a:solidFill>
                  <a:srgbClr val="C3BCC5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C3BCC5"/>
              </a:buClr>
              <a:buSzPts val="2800"/>
              <a:buChar char="–"/>
              <a:defRPr>
                <a:solidFill>
                  <a:srgbClr val="C3BCC5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Char char="•"/>
              <a:defRPr>
                <a:solidFill>
                  <a:srgbClr val="C3BCC5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–"/>
              <a:defRPr>
                <a:solidFill>
                  <a:srgbClr val="C3BCC5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»"/>
              <a:defRPr>
                <a:solidFill>
                  <a:srgbClr val="C3BCC5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E57C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E57C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6705600" y="48815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E57C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971600" y="1167594"/>
            <a:ext cx="7344900" cy="35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771799" y="3305175"/>
            <a:ext cx="57228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3F6A"/>
              </a:buClr>
              <a:buSzPts val="4000"/>
              <a:buFont typeface="Calibri"/>
              <a:buNone/>
              <a:defRPr sz="4000" b="1" cap="none">
                <a:solidFill>
                  <a:srgbClr val="143F6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771799" y="2180035"/>
            <a:ext cx="57228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143F6A"/>
              </a:buClr>
              <a:buSzPts val="2000"/>
              <a:buNone/>
              <a:defRPr sz="2000">
                <a:solidFill>
                  <a:srgbClr val="143F6A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43F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43F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43F6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Calibri"/>
              <a:buNone/>
              <a:defRPr>
                <a:solidFill>
                  <a:srgbClr val="F2F2F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79512" y="1545636"/>
            <a:ext cx="4320600" cy="30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2F2F2"/>
              </a:buClr>
              <a:buSzPts val="2800"/>
              <a:buChar char="•"/>
              <a:defRPr sz="2800">
                <a:solidFill>
                  <a:srgbClr val="F2F2F2"/>
                </a:solidFill>
              </a:defRPr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Char char="–"/>
              <a:defRPr sz="2400">
                <a:solidFill>
                  <a:srgbClr val="F2F2F2"/>
                </a:solidFill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Char char="•"/>
              <a:defRPr sz="2000">
                <a:solidFill>
                  <a:srgbClr val="F2F2F2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–"/>
              <a:defRPr sz="1800">
                <a:solidFill>
                  <a:srgbClr val="F2F2F2"/>
                </a:solidFill>
              </a:defRPr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»"/>
              <a:defRPr sz="1800"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4008" y="1553542"/>
            <a:ext cx="4320600" cy="30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2F2F2"/>
              </a:buClr>
              <a:buSzPts val="2800"/>
              <a:buChar char="•"/>
              <a:defRPr sz="2800">
                <a:solidFill>
                  <a:srgbClr val="F2F2F2"/>
                </a:solidFill>
              </a:defRPr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Char char="–"/>
              <a:defRPr sz="2400">
                <a:solidFill>
                  <a:srgbClr val="F2F2F2"/>
                </a:solidFill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Char char="•"/>
              <a:defRPr sz="2000">
                <a:solidFill>
                  <a:srgbClr val="F2F2F2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–"/>
              <a:defRPr sz="1800">
                <a:solidFill>
                  <a:srgbClr val="F2F2F2"/>
                </a:solidFill>
              </a:defRPr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2F2F2"/>
              </a:buClr>
              <a:buSzPts val="1800"/>
              <a:buChar char="»"/>
              <a:defRPr sz="1800"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2F2F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2F2F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4F76"/>
              </a:buClr>
              <a:buSzPts val="4400"/>
              <a:buFont typeface="Calibri"/>
              <a:buNone/>
              <a:defRPr>
                <a:solidFill>
                  <a:srgbClr val="224F7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251520" y="1437624"/>
            <a:ext cx="41766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None/>
              <a:defRPr sz="2400" b="1">
                <a:solidFill>
                  <a:srgbClr val="C3BCC5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E57C4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E57C4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E57C4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251520" y="1917445"/>
            <a:ext cx="41766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Char char="•"/>
              <a:defRPr sz="2400">
                <a:solidFill>
                  <a:srgbClr val="C3BCC5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–"/>
              <a:defRPr sz="2000">
                <a:solidFill>
                  <a:srgbClr val="C3BCC5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C3BCC5"/>
              </a:buClr>
              <a:buSzPts val="1800"/>
              <a:buChar char="•"/>
              <a:defRPr sz="1800">
                <a:solidFill>
                  <a:srgbClr val="C3BCC5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C3BCC5"/>
              </a:buClr>
              <a:buSzPts val="1600"/>
              <a:buChar char="–"/>
              <a:defRPr sz="1600">
                <a:solidFill>
                  <a:srgbClr val="C3BCC5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C3BCC5"/>
              </a:buClr>
              <a:buSzPts val="1600"/>
              <a:buChar char="»"/>
              <a:defRPr sz="1600">
                <a:solidFill>
                  <a:srgbClr val="C3BCC5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4716016" y="1450720"/>
            <a:ext cx="42486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None/>
              <a:defRPr sz="2400" b="1">
                <a:solidFill>
                  <a:srgbClr val="C3BCC5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E57C4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E57C4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E57C4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E57C4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4716016" y="1930542"/>
            <a:ext cx="42486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Char char="•"/>
              <a:defRPr sz="2400">
                <a:solidFill>
                  <a:srgbClr val="C3BCC5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–"/>
              <a:defRPr sz="2000">
                <a:solidFill>
                  <a:srgbClr val="C3BCC5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C3BCC5"/>
              </a:buClr>
              <a:buSzPts val="1800"/>
              <a:buChar char="•"/>
              <a:defRPr sz="1800">
                <a:solidFill>
                  <a:srgbClr val="C3BCC5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C3BCC5"/>
              </a:buClr>
              <a:buSzPts val="1600"/>
              <a:buChar char="–"/>
              <a:defRPr sz="1600">
                <a:solidFill>
                  <a:srgbClr val="C3BCC5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C3BCC5"/>
              </a:buClr>
              <a:buSzPts val="1600"/>
              <a:buChar char="»"/>
              <a:defRPr sz="1600">
                <a:solidFill>
                  <a:srgbClr val="C3BCC5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375310" y="4808172"/>
            <a:ext cx="121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4154184" y="4767263"/>
            <a:ext cx="1649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7471310" y="4767263"/>
            <a:ext cx="121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4F76"/>
              </a:buClr>
              <a:buSzPts val="4400"/>
              <a:buFont typeface="Calibri"/>
              <a:buNone/>
              <a:defRPr>
                <a:solidFill>
                  <a:srgbClr val="224F7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385217"/>
            <a:ext cx="3008400" cy="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3BCC5"/>
              </a:buClr>
              <a:buSzPts val="2000"/>
              <a:buFont typeface="Calibri"/>
              <a:buNone/>
              <a:defRPr sz="2000" b="1">
                <a:solidFill>
                  <a:srgbClr val="C3BC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563888" y="1437624"/>
            <a:ext cx="5111700" cy="3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3BCC5"/>
              </a:buClr>
              <a:buSzPts val="3200"/>
              <a:buChar char="•"/>
              <a:defRPr sz="3200">
                <a:solidFill>
                  <a:srgbClr val="C3BCC5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C3BCC5"/>
              </a:buClr>
              <a:buSzPts val="2800"/>
              <a:buChar char="–"/>
              <a:defRPr sz="2800">
                <a:solidFill>
                  <a:srgbClr val="C3BCC5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C3BCC5"/>
              </a:buClr>
              <a:buSzPts val="2400"/>
              <a:buChar char="•"/>
              <a:defRPr sz="2400">
                <a:solidFill>
                  <a:srgbClr val="C3BCC5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–"/>
              <a:defRPr sz="2000">
                <a:solidFill>
                  <a:srgbClr val="C3BCC5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C3BCC5"/>
              </a:buClr>
              <a:buSzPts val="2000"/>
              <a:buChar char="»"/>
              <a:defRPr sz="2000">
                <a:solidFill>
                  <a:srgbClr val="C3BCC5"/>
                </a:solidFill>
              </a:defRPr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C3BCC5"/>
              </a:buClr>
              <a:buSzPts val="1400"/>
              <a:buNone/>
              <a:defRPr sz="1400">
                <a:solidFill>
                  <a:srgbClr val="C3BCC5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E57C4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E57C4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E57C4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E57C4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3BCC5"/>
              </a:buClr>
              <a:buSzPts val="2000"/>
              <a:buFont typeface="Calibri"/>
              <a:buNone/>
              <a:defRPr sz="2000" b="1">
                <a:solidFill>
                  <a:srgbClr val="C3BC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C3BCC5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E57C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E57C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E57C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E57C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C3BCC5"/>
              </a:buClr>
              <a:buSzPts val="1400"/>
              <a:buNone/>
              <a:defRPr sz="1400">
                <a:solidFill>
                  <a:srgbClr val="C3BCC5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E57C4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E57C4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E57C4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E57C4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3BCC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C3BCC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71600" y="1167594"/>
            <a:ext cx="7344900" cy="35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E57C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E57C4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E57C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E57C4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E57C4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1" name="Google Shape;11;p1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620688" y="34391"/>
            <a:ext cx="568322" cy="56832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538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latin typeface="Arial"/>
                <a:ea typeface="Arial"/>
                <a:cs typeface="Arial"/>
                <a:sym typeface="Arial"/>
              </a:rPr>
              <a:t>Професійний стандарт вчителя закладу загальної середньої освіти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4101350" y="4022900"/>
            <a:ext cx="4930500" cy="7956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073763"/>
                </a:solidFill>
              </a:rPr>
              <a:t>Затверджений наказом Мінекономіки</a:t>
            </a:r>
            <a:endParaRPr sz="1900">
              <a:solidFill>
                <a:srgbClr val="073763"/>
              </a:solidFill>
            </a:endParaRPr>
          </a:p>
          <a:p>
            <a:pPr marL="0" lvl="0" indent="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>
                <a:solidFill>
                  <a:srgbClr val="073763"/>
                </a:solidFill>
              </a:rPr>
              <a:t> від 23.12.2020 № 2736</a:t>
            </a:r>
            <a:endParaRPr sz="19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251525" y="143655"/>
            <a:ext cx="7344900" cy="552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ТРУДОВІ ФУНКЦІЇ-ПРОФЕСІЙНІ КОМПЕТЕНТНОСТІ</a:t>
            </a:r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 rot="5400000">
            <a:off x="2425800" y="-1392625"/>
            <a:ext cx="4222500" cy="84003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3"/>
          <p:cNvSpPr/>
          <p:nvPr/>
        </p:nvSpPr>
        <p:spPr>
          <a:xfrm rot="-5400000">
            <a:off x="-1144600" y="2109250"/>
            <a:ext cx="3717300" cy="8688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ПАРТНЕРСЬКА ВЗАЄМОДІЯ З УЧАСНИКАМИ ОСВІТНЬОГО ПРОЦЕСУ</a:t>
            </a:r>
            <a:endParaRPr sz="1800">
              <a:solidFill>
                <a:srgbClr val="073763"/>
              </a:solidFill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1257800" y="743500"/>
            <a:ext cx="339152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Психологічна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73" name="Google Shape;173;p23"/>
          <p:cNvSpPr/>
          <p:nvPr/>
        </p:nvSpPr>
        <p:spPr>
          <a:xfrm>
            <a:off x="1257788" y="2129275"/>
            <a:ext cx="3436452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Емоційно-етична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74" name="Google Shape;174;p23"/>
          <p:cNvSpPr/>
          <p:nvPr/>
        </p:nvSpPr>
        <p:spPr>
          <a:xfrm>
            <a:off x="1280250" y="3573550"/>
            <a:ext cx="339152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CC0000"/>
                </a:solidFill>
              </a:rPr>
              <a:t>Компетентність</a:t>
            </a:r>
            <a:endParaRPr sz="2000" b="1">
              <a:solidFill>
                <a:srgbClr val="CC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CC0000"/>
                </a:solidFill>
              </a:rPr>
              <a:t>педагогічного партнерства</a:t>
            </a:r>
            <a:endParaRPr sz="2000" b="1">
              <a:solidFill>
                <a:srgbClr val="CC0000"/>
              </a:solidFill>
            </a:endParaRPr>
          </a:p>
        </p:txBody>
      </p:sp>
      <p:sp>
        <p:nvSpPr>
          <p:cNvPr id="175" name="Google Shape;175;p23"/>
          <p:cNvSpPr/>
          <p:nvPr/>
        </p:nvSpPr>
        <p:spPr>
          <a:xfrm>
            <a:off x="4806550" y="743500"/>
            <a:ext cx="4121700" cy="39171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073763"/>
                </a:solidFill>
              </a:rPr>
              <a:t>Вчитель:</a:t>
            </a:r>
            <a:r>
              <a:rPr lang="ru" sz="1800">
                <a:solidFill>
                  <a:srgbClr val="073763"/>
                </a:solidFill>
              </a:rPr>
              <a:t>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Розуміє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Підтримує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Допомагає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Володіє емоціями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Будує діалог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Творить команду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Співпрацює з колегами, учнями, батьками</a:t>
            </a:r>
            <a:endParaRPr sz="1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4"/>
          <p:cNvSpPr txBox="1">
            <a:spLocks noGrp="1"/>
          </p:cNvSpPr>
          <p:nvPr>
            <p:ph type="title"/>
          </p:nvPr>
        </p:nvSpPr>
        <p:spPr>
          <a:xfrm>
            <a:off x="251525" y="143655"/>
            <a:ext cx="7344900" cy="552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ТРУДОВІ ФУНКЦІЇ-ПРОФЕСІЙНІ КОМПЕТЕНТНОСТІ</a:t>
            </a: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body" idx="1"/>
          </p:nvPr>
        </p:nvSpPr>
        <p:spPr>
          <a:xfrm rot="5400000">
            <a:off x="2492900" y="-1527025"/>
            <a:ext cx="4222500" cy="86691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4"/>
          <p:cNvSpPr/>
          <p:nvPr/>
        </p:nvSpPr>
        <p:spPr>
          <a:xfrm rot="-5400000">
            <a:off x="-1340350" y="2305150"/>
            <a:ext cx="4108800" cy="8688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УЧАСТЬ В ОРГАНІЗАЦІЇ БЕЗПЕЧНОГО ТА ЗДОРОВОГО ОСВІТНЬОГО СЕРЕДОВИЩА</a:t>
            </a:r>
            <a:endParaRPr sz="1800">
              <a:solidFill>
                <a:srgbClr val="073763"/>
              </a:solidFill>
            </a:endParaRPr>
          </a:p>
        </p:txBody>
      </p:sp>
      <p:sp>
        <p:nvSpPr>
          <p:cNvPr id="183" name="Google Shape;183;p24"/>
          <p:cNvSpPr/>
          <p:nvPr/>
        </p:nvSpPr>
        <p:spPr>
          <a:xfrm>
            <a:off x="1257800" y="743500"/>
            <a:ext cx="339152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Інклюзивна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84" name="Google Shape;184;p24"/>
          <p:cNvSpPr/>
          <p:nvPr/>
        </p:nvSpPr>
        <p:spPr>
          <a:xfrm>
            <a:off x="1148450" y="2129275"/>
            <a:ext cx="3655152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Здоров’язбережувальна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85" name="Google Shape;185;p24"/>
          <p:cNvSpPr/>
          <p:nvPr/>
        </p:nvSpPr>
        <p:spPr>
          <a:xfrm>
            <a:off x="1280250" y="3573550"/>
            <a:ext cx="339152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Проєктувальна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компетентність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</a:endParaRPr>
          </a:p>
        </p:txBody>
      </p:sp>
      <p:sp>
        <p:nvSpPr>
          <p:cNvPr id="186" name="Google Shape;186;p24"/>
          <p:cNvSpPr/>
          <p:nvPr/>
        </p:nvSpPr>
        <p:spPr>
          <a:xfrm>
            <a:off x="4803600" y="781000"/>
            <a:ext cx="4121700" cy="39171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073763"/>
                </a:solidFill>
              </a:rPr>
              <a:t>Вчитель:</a:t>
            </a:r>
            <a:r>
              <a:rPr lang="ru" sz="1800">
                <a:solidFill>
                  <a:srgbClr val="073763"/>
                </a:solidFill>
              </a:rPr>
              <a:t>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Ураховує потреби кожного учня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Цінує особливості кожної особистості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Знаходить підхід до кожного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Піклується про здоровʾя та безпеку учнів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 • Не ображає і не дозволяє ображати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Створює умови для розвитку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Створює затишок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Проєктує середовище </a:t>
            </a:r>
            <a:endParaRPr sz="1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251525" y="143655"/>
            <a:ext cx="7344900" cy="552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ТРУДОВІ ФУНКЦІЇ-ПРОФЕСІЙНІ КОМПЕТЕНТНОСТІ</a:t>
            </a:r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body" idx="1"/>
          </p:nvPr>
        </p:nvSpPr>
        <p:spPr>
          <a:xfrm rot="5400000">
            <a:off x="2492900" y="-1527025"/>
            <a:ext cx="4222500" cy="86691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5"/>
          <p:cNvSpPr/>
          <p:nvPr/>
        </p:nvSpPr>
        <p:spPr>
          <a:xfrm rot="-5400000">
            <a:off x="-1340350" y="2305150"/>
            <a:ext cx="4108800" cy="8688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УПРАВЛІННЯ ОСВІТНІМ ПРОЦЕСОМ</a:t>
            </a:r>
            <a:endParaRPr sz="1800">
              <a:solidFill>
                <a:srgbClr val="073763"/>
              </a:solidFill>
            </a:endParaRPr>
          </a:p>
        </p:txBody>
      </p:sp>
      <p:sp>
        <p:nvSpPr>
          <p:cNvPr id="194" name="Google Shape;194;p25"/>
          <p:cNvSpPr/>
          <p:nvPr/>
        </p:nvSpPr>
        <p:spPr>
          <a:xfrm>
            <a:off x="1257800" y="743500"/>
            <a:ext cx="308669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Прогностична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95" name="Google Shape;195;p25"/>
          <p:cNvSpPr/>
          <p:nvPr/>
        </p:nvSpPr>
        <p:spPr>
          <a:xfrm>
            <a:off x="1257800" y="2129275"/>
            <a:ext cx="308669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Організаційна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96" name="Google Shape;196;p25"/>
          <p:cNvSpPr/>
          <p:nvPr/>
        </p:nvSpPr>
        <p:spPr>
          <a:xfrm>
            <a:off x="1257800" y="3573550"/>
            <a:ext cx="3235680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b="1">
                <a:solidFill>
                  <a:srgbClr val="073763"/>
                </a:solidFill>
              </a:rPr>
              <a:t>Оцінювально-аналітична</a:t>
            </a:r>
            <a:endParaRPr sz="1700" b="1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b="1">
                <a:solidFill>
                  <a:srgbClr val="073763"/>
                </a:solidFill>
              </a:rPr>
              <a:t>компетентність</a:t>
            </a:r>
            <a:endParaRPr sz="1700" b="1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</a:endParaRPr>
          </a:p>
        </p:txBody>
      </p:sp>
      <p:sp>
        <p:nvSpPr>
          <p:cNvPr id="197" name="Google Shape;197;p25"/>
          <p:cNvSpPr/>
          <p:nvPr/>
        </p:nvSpPr>
        <p:spPr>
          <a:xfrm>
            <a:off x="4572000" y="781000"/>
            <a:ext cx="4436700" cy="41088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073763"/>
                </a:solidFill>
              </a:rPr>
              <a:t>Вчитель:</a:t>
            </a:r>
            <a:r>
              <a:rPr lang="ru" sz="1800">
                <a:solidFill>
                  <a:srgbClr val="073763"/>
                </a:solidFill>
              </a:rPr>
              <a:t>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Адаптує (або створює) навчальні програми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Планує освітній процес на рік, семестр, урок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Організує учнів на уроці та в позаурочній діяльності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Організує проєктну діяльність учнів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Застосовує різні форми організації учнів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Оцінює індивідуальні навчальні досягнення, а не учня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Порівнює досягнення учня з його попередніми досягненнями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251525" y="143655"/>
            <a:ext cx="7344900" cy="552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ТРУДОВІ ФУНКЦІЇ-ПРОФЕСІЙНІ КОМПЕТЕНТНОСТІ</a:t>
            </a:r>
            <a:endParaRPr/>
          </a:p>
        </p:txBody>
      </p:sp>
      <p:sp>
        <p:nvSpPr>
          <p:cNvPr id="203" name="Google Shape;203;p26"/>
          <p:cNvSpPr txBox="1">
            <a:spLocks noGrp="1"/>
          </p:cNvSpPr>
          <p:nvPr>
            <p:ph type="body" idx="1"/>
          </p:nvPr>
        </p:nvSpPr>
        <p:spPr>
          <a:xfrm rot="5400000">
            <a:off x="2425800" y="-1392625"/>
            <a:ext cx="4222500" cy="84003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6"/>
          <p:cNvSpPr/>
          <p:nvPr/>
        </p:nvSpPr>
        <p:spPr>
          <a:xfrm rot="-5400000">
            <a:off x="-1144600" y="2109250"/>
            <a:ext cx="3717300" cy="8688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БЕЗПЕРЕРВНИЙ ПРОФЕСІЙНИЙ РОЗВИТОК</a:t>
            </a:r>
            <a:endParaRPr sz="1800">
              <a:solidFill>
                <a:srgbClr val="073763"/>
              </a:solidFill>
            </a:endParaRPr>
          </a:p>
        </p:txBody>
      </p:sp>
      <p:sp>
        <p:nvSpPr>
          <p:cNvPr id="205" name="Google Shape;205;p26"/>
          <p:cNvSpPr/>
          <p:nvPr/>
        </p:nvSpPr>
        <p:spPr>
          <a:xfrm>
            <a:off x="1257800" y="743500"/>
            <a:ext cx="339152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Інноваційна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206" name="Google Shape;206;p26"/>
          <p:cNvSpPr/>
          <p:nvPr/>
        </p:nvSpPr>
        <p:spPr>
          <a:xfrm>
            <a:off x="1257788" y="2129275"/>
            <a:ext cx="3436452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Здатність до навчання впродовж життя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207" name="Google Shape;207;p26"/>
          <p:cNvSpPr/>
          <p:nvPr/>
        </p:nvSpPr>
        <p:spPr>
          <a:xfrm>
            <a:off x="1280250" y="3573550"/>
            <a:ext cx="3391524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Рефлексивна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компетентність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</a:endParaRPr>
          </a:p>
        </p:txBody>
      </p:sp>
      <p:sp>
        <p:nvSpPr>
          <p:cNvPr id="208" name="Google Shape;208;p26"/>
          <p:cNvSpPr/>
          <p:nvPr/>
        </p:nvSpPr>
        <p:spPr>
          <a:xfrm>
            <a:off x="4806550" y="743500"/>
            <a:ext cx="4121700" cy="39171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073763"/>
                </a:solidFill>
              </a:rPr>
              <a:t>Вчитель:</a:t>
            </a:r>
            <a:r>
              <a:rPr lang="ru" sz="1800">
                <a:solidFill>
                  <a:srgbClr val="073763"/>
                </a:solidFill>
              </a:rPr>
              <a:t>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Вчиться протягом життя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Відкритий до нових технологій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Пробує нове, не боїться помилок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Оцінює свої професійні компетентності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 Планує самостійно свій професійний розвиток</a:t>
            </a:r>
            <a:endParaRPr sz="1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368"/>
              <a:buFont typeface="Arial"/>
              <a:buNone/>
            </a:pPr>
            <a:r>
              <a:rPr lang="ru" sz="3259" b="1">
                <a:solidFill>
                  <a:srgbClr val="224F76"/>
                </a:solidFill>
                <a:latin typeface="Arial"/>
                <a:ea typeface="Arial"/>
                <a:cs typeface="Arial"/>
                <a:sym typeface="Arial"/>
              </a:rPr>
              <a:t>Партнерська взаємодія з учасниками освітнього процесу</a:t>
            </a:r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body" idx="1"/>
          </p:nvPr>
        </p:nvSpPr>
        <p:spPr>
          <a:xfrm>
            <a:off x="479400" y="1167600"/>
            <a:ext cx="8249400" cy="35103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7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7"/>
          <p:cNvSpPr/>
          <p:nvPr/>
        </p:nvSpPr>
        <p:spPr>
          <a:xfrm>
            <a:off x="479400" y="1328325"/>
            <a:ext cx="6005400" cy="7092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 b="1">
                <a:solidFill>
                  <a:srgbClr val="073763"/>
                </a:solidFill>
              </a:rPr>
              <a:t>Психологічна компетентність</a:t>
            </a:r>
            <a:endParaRPr sz="1600" b="1"/>
          </a:p>
        </p:txBody>
      </p:sp>
      <p:sp>
        <p:nvSpPr>
          <p:cNvPr id="216" name="Google Shape;216;p27"/>
          <p:cNvSpPr/>
          <p:nvPr/>
        </p:nvSpPr>
        <p:spPr>
          <a:xfrm>
            <a:off x="1897750" y="2516825"/>
            <a:ext cx="5592900" cy="7092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 b="1">
                <a:solidFill>
                  <a:srgbClr val="073763"/>
                </a:solidFill>
              </a:rPr>
              <a:t>Емоційно-етична компетентність</a:t>
            </a:r>
            <a:endParaRPr sz="1600" b="1"/>
          </a:p>
        </p:txBody>
      </p:sp>
      <p:sp>
        <p:nvSpPr>
          <p:cNvPr id="217" name="Google Shape;217;p27"/>
          <p:cNvSpPr/>
          <p:nvPr/>
        </p:nvSpPr>
        <p:spPr>
          <a:xfrm>
            <a:off x="3136025" y="3705325"/>
            <a:ext cx="5592900" cy="709200"/>
          </a:xfrm>
          <a:prstGeom prst="roundRect">
            <a:avLst>
              <a:gd name="adj" fmla="val 16667"/>
            </a:avLst>
          </a:prstGeom>
          <a:solidFill>
            <a:srgbClr val="A64D7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 b="1">
                <a:solidFill>
                  <a:schemeClr val="lt1"/>
                </a:solidFill>
              </a:rPr>
              <a:t>Компетентність педагогічного партнерства</a:t>
            </a:r>
            <a:endParaRPr sz="16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8"/>
          <p:cNvSpPr txBox="1">
            <a:spLocks noGrp="1"/>
          </p:cNvSpPr>
          <p:nvPr>
            <p:ph type="body" idx="1"/>
          </p:nvPr>
        </p:nvSpPr>
        <p:spPr>
          <a:xfrm>
            <a:off x="971600" y="1167594"/>
            <a:ext cx="7344900" cy="351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4" name="Google Shape;22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>
            <a:spLocks noGrp="1"/>
          </p:cNvSpPr>
          <p:nvPr>
            <p:ph type="title"/>
          </p:nvPr>
        </p:nvSpPr>
        <p:spPr>
          <a:xfrm>
            <a:off x="251525" y="143653"/>
            <a:ext cx="7344900" cy="7152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ru" sz="2620" b="1" u="sng">
                <a:solidFill>
                  <a:srgbClr val="224F76"/>
                </a:solidFill>
                <a:latin typeface="Arial"/>
                <a:ea typeface="Arial"/>
                <a:cs typeface="Arial"/>
                <a:sym typeface="Arial"/>
              </a:rPr>
              <a:t>Компетентність педагогічного партнерства</a:t>
            </a:r>
            <a:endParaRPr sz="3700" b="1" u="sng">
              <a:solidFill>
                <a:srgbClr val="224F7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9"/>
          <p:cNvSpPr txBox="1">
            <a:spLocks noGrp="1"/>
          </p:cNvSpPr>
          <p:nvPr>
            <p:ph type="body" idx="1"/>
          </p:nvPr>
        </p:nvSpPr>
        <p:spPr>
          <a:xfrm>
            <a:off x="309600" y="1138550"/>
            <a:ext cx="8439300" cy="384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2026" b="1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Великого значення набуває аспект педагогіки партнерства між всіма учасниками освітнього процесу уже в Концепції НУШ, де важливими стають</a:t>
            </a:r>
            <a:endParaRPr sz="2026" b="1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026" b="1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2914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" sz="2514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Здатність до спілкування з колегами, батьками, іншими фахівцями з метою підтримки учнів.</a:t>
            </a:r>
            <a:endParaRPr sz="2514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2514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• Здатність до активного залучення батьків до освітнього процесу на засадах партнерства. </a:t>
            </a:r>
            <a:endParaRPr sz="2514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2514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• Здатність до роботи в команді з батьками та іншими фахівцями для надання додаткової підтримки учням, у т.ч. учням з особливими освітніми потребами</a:t>
            </a:r>
            <a:endParaRPr sz="2514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04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311700" y="392200"/>
            <a:ext cx="8520600" cy="68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480" b="1">
                <a:latin typeface="Arial"/>
                <a:ea typeface="Arial"/>
                <a:cs typeface="Arial"/>
                <a:sym typeface="Arial"/>
              </a:rPr>
              <a:t>Мета професійної діяльності вчителя</a:t>
            </a:r>
            <a:endParaRPr sz="348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605125" y="1075900"/>
            <a:ext cx="7799400" cy="12102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073763"/>
                </a:solidFill>
              </a:rPr>
              <a:t>Організація навчання та виховання учнів</a:t>
            </a:r>
            <a:endParaRPr sz="3000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073763"/>
                </a:solidFill>
              </a:rPr>
              <a:t> під час здобуття освіти</a:t>
            </a:r>
            <a:endParaRPr sz="3000">
              <a:solidFill>
                <a:srgbClr val="073763"/>
              </a:solidFill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190500" y="2151525"/>
            <a:ext cx="358500" cy="7509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674E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8527700" y="2185125"/>
            <a:ext cx="358500" cy="7509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674E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86125" y="2902325"/>
            <a:ext cx="2835075" cy="1916200"/>
          </a:xfrm>
          <a:prstGeom prst="flowChartPunchedCard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</a:rPr>
              <a:t>Формування ключових компетентностей</a:t>
            </a:r>
            <a:endParaRPr sz="2600">
              <a:solidFill>
                <a:schemeClr val="lt1"/>
              </a:solidFill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5378725" y="2902325"/>
            <a:ext cx="3025800" cy="1916200"/>
          </a:xfrm>
          <a:prstGeom prst="flowChartPunchedCard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chemeClr val="lt1"/>
                </a:solidFill>
              </a:rPr>
              <a:t>Розвиток інтелектуальних, творчих і фізичних здібностей</a:t>
            </a:r>
            <a:endParaRPr sz="2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ctrTitle"/>
          </p:nvPr>
        </p:nvSpPr>
        <p:spPr>
          <a:xfrm>
            <a:off x="311700" y="257725"/>
            <a:ext cx="8520600" cy="12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80" b="1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Професійний стандарт професії</a:t>
            </a:r>
            <a:endParaRPr sz="2280" b="1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680" b="1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«Вчитель закладу загальної середньої освіти»: </a:t>
            </a:r>
            <a:endParaRPr sz="2680" b="1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879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Наказ Міністерства економіки №2736 від 23.12.2020 </a:t>
            </a:r>
            <a:endParaRPr sz="1879">
              <a:solidFill>
                <a:srgbClr val="674E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1"/>
          </p:nvPr>
        </p:nvSpPr>
        <p:spPr>
          <a:xfrm>
            <a:off x="311700" y="1548050"/>
            <a:ext cx="8520600" cy="3016200"/>
          </a:xfrm>
          <a:prstGeom prst="rect">
            <a:avLst/>
          </a:prstGeom>
          <a:solidFill>
            <a:srgbClr val="D9D2E9"/>
          </a:solidFill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Про затвердження переліку кваліфікаційних категорій і педагогічних звань педагогічних працівників: Постанова КМУ від 23.12.2015 № 1109 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Концепція «Нова українська школа»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Типове положення про атестацію педагогічних працівників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Концепція розвитку інклюзивного навчання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Концепція розвитку педагогічної освіти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Концепція національно-патріотичного виховання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Державні стандарти повної загальної середньої освіти 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Освітня програма закладу освіти 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798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80"/>
              <a:buFont typeface="Arial"/>
              <a:buChar char="❖"/>
            </a:pPr>
            <a:r>
              <a:rPr lang="ru" sz="1879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Загальні критерії оцінювання результатів навчання учнів</a:t>
            </a:r>
            <a:endParaRPr sz="1879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 b="1">
                <a:latin typeface="Arial"/>
                <a:ea typeface="Arial"/>
                <a:cs typeface="Arial"/>
                <a:sym typeface="Arial"/>
              </a:rPr>
              <a:t>ЩО ТАКЕ СТАНДАРТ?</a:t>
            </a:r>
            <a:endParaRPr sz="35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251520" y="1437624"/>
            <a:ext cx="4176600" cy="479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900">
              <a:solidFill>
                <a:srgbClr val="224F7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3"/>
          </p:nvPr>
        </p:nvSpPr>
        <p:spPr>
          <a:xfrm>
            <a:off x="4716016" y="1450720"/>
            <a:ext cx="4248600" cy="479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700">
              <a:solidFill>
                <a:srgbClr val="143F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251625" y="1437625"/>
            <a:ext cx="4176600" cy="549900"/>
          </a:xfrm>
          <a:prstGeom prst="flowChartAlternateProcess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 b="1">
                <a:solidFill>
                  <a:srgbClr val="224F76"/>
                </a:solidFill>
              </a:rPr>
              <a:t>Стандарт як професійні цінності</a:t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4716050" y="1450725"/>
            <a:ext cx="4248600" cy="549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 b="1">
                <a:solidFill>
                  <a:srgbClr val="143F6A"/>
                </a:solidFill>
              </a:rPr>
              <a:t>Стандарт як мірило</a:t>
            </a:r>
            <a:endParaRPr sz="1600"/>
          </a:p>
        </p:txBody>
      </p:sp>
      <p:sp>
        <p:nvSpPr>
          <p:cNvPr id="116" name="Google Shape;116;p17"/>
          <p:cNvSpPr/>
          <p:nvPr/>
        </p:nvSpPr>
        <p:spPr>
          <a:xfrm flipH="1">
            <a:off x="251625" y="2257150"/>
            <a:ext cx="4176600" cy="2317075"/>
          </a:xfrm>
          <a:prstGeom prst="flowChartOffpageConnector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100">
                <a:solidFill>
                  <a:srgbClr val="073763"/>
                </a:solidFill>
              </a:rPr>
              <a:t>Загальні ідеї та положення, описані необхідні компетентності</a:t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4763975" y="2257150"/>
            <a:ext cx="4176600" cy="2317075"/>
          </a:xfrm>
          <a:prstGeom prst="flowChartOffpageConnector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073763"/>
                </a:solidFill>
              </a:rPr>
              <a:t>Описує певні кваліфікаційні рівні за критеріями</a:t>
            </a:r>
            <a:endParaRPr sz="21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251525" y="143655"/>
            <a:ext cx="7344900" cy="541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latin typeface="Arial"/>
                <a:ea typeface="Arial"/>
                <a:cs typeface="Arial"/>
                <a:sym typeface="Arial"/>
              </a:rPr>
              <a:t>Структура Профстандарту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251517" y="940175"/>
            <a:ext cx="806280" cy="121875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E57C4"/>
                </a:solidFill>
                <a:latin typeface="Arial"/>
              </a:rPr>
              <a:t>5</a:t>
            </a:r>
          </a:p>
        </p:txBody>
      </p:sp>
      <p:sp>
        <p:nvSpPr>
          <p:cNvPr id="124" name="Google Shape;124;p18"/>
          <p:cNvSpPr/>
          <p:nvPr/>
        </p:nvSpPr>
        <p:spPr>
          <a:xfrm>
            <a:off x="1684550" y="940175"/>
            <a:ext cx="4773000" cy="10251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Char char="●"/>
            </a:pPr>
            <a:r>
              <a:rPr lang="ru" sz="1900">
                <a:solidFill>
                  <a:srgbClr val="073763"/>
                </a:solidFill>
              </a:rPr>
              <a:t>ключових засад</a:t>
            </a:r>
            <a:endParaRPr sz="1900">
              <a:solidFill>
                <a:srgbClr val="073763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Char char="●"/>
            </a:pPr>
            <a:r>
              <a:rPr lang="ru" sz="1900">
                <a:solidFill>
                  <a:srgbClr val="073763"/>
                </a:solidFill>
              </a:rPr>
              <a:t>загальних компетентностей</a:t>
            </a:r>
            <a:endParaRPr sz="1900">
              <a:solidFill>
                <a:srgbClr val="073763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Char char="●"/>
            </a:pPr>
            <a:r>
              <a:rPr lang="ru" sz="1900">
                <a:solidFill>
                  <a:srgbClr val="073763"/>
                </a:solidFill>
              </a:rPr>
              <a:t>трудових функцій</a:t>
            </a:r>
            <a:endParaRPr sz="1900">
              <a:solidFill>
                <a:srgbClr val="073763"/>
              </a:solidFill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1057803" y="2220300"/>
            <a:ext cx="843094" cy="12195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E57C4"/>
                </a:solidFill>
                <a:latin typeface="Arial"/>
              </a:rPr>
              <a:t>4</a:t>
            </a:r>
          </a:p>
        </p:txBody>
      </p:sp>
      <p:sp>
        <p:nvSpPr>
          <p:cNvPr id="126" name="Google Shape;126;p18"/>
          <p:cNvSpPr/>
          <p:nvPr/>
        </p:nvSpPr>
        <p:spPr>
          <a:xfrm>
            <a:off x="2167450" y="2324675"/>
            <a:ext cx="4851600" cy="10251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Char char="●"/>
            </a:pPr>
            <a:r>
              <a:rPr lang="ru" sz="1900">
                <a:solidFill>
                  <a:srgbClr val="073763"/>
                </a:solidFill>
              </a:rPr>
              <a:t>кваліфікаційні категорії</a:t>
            </a:r>
            <a:endParaRPr sz="1900">
              <a:solidFill>
                <a:srgbClr val="073763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Char char="●"/>
            </a:pPr>
            <a:r>
              <a:rPr lang="ru" sz="1900">
                <a:solidFill>
                  <a:srgbClr val="073763"/>
                </a:solidFill>
              </a:rPr>
              <a:t>рівні професійного розвитку</a:t>
            </a:r>
            <a:endParaRPr sz="1900">
              <a:solidFill>
                <a:srgbClr val="073763"/>
              </a:solidFill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1376491" y="3924225"/>
            <a:ext cx="1606236" cy="12192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E57C4"/>
                </a:solidFill>
                <a:latin typeface="Arial"/>
              </a:rPr>
              <a:t>15</a:t>
            </a:r>
          </a:p>
        </p:txBody>
      </p:sp>
      <p:sp>
        <p:nvSpPr>
          <p:cNvPr id="128" name="Google Shape;128;p18"/>
          <p:cNvSpPr/>
          <p:nvPr/>
        </p:nvSpPr>
        <p:spPr>
          <a:xfrm>
            <a:off x="3245575" y="4065375"/>
            <a:ext cx="2526900" cy="10251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73763"/>
                </a:solidFill>
              </a:rPr>
              <a:t>професійні компетентності</a:t>
            </a:r>
            <a:endParaRPr sz="2000">
              <a:solidFill>
                <a:srgbClr val="073763"/>
              </a:solidFill>
            </a:endParaRPr>
          </a:p>
        </p:txBody>
      </p:sp>
      <p:sp>
        <p:nvSpPr>
          <p:cNvPr id="129" name="Google Shape;129;p18"/>
          <p:cNvSpPr/>
          <p:nvPr/>
        </p:nvSpPr>
        <p:spPr>
          <a:xfrm>
            <a:off x="6794350" y="4065375"/>
            <a:ext cx="1516104" cy="370602"/>
          </a:xfrm>
          <a:prstGeom prst="flowChartTerminator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073763"/>
                </a:solidFill>
              </a:rPr>
              <a:t>знання</a:t>
            </a:r>
            <a:endParaRPr sz="1900">
              <a:solidFill>
                <a:srgbClr val="073763"/>
              </a:solidFill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6794350" y="4615650"/>
            <a:ext cx="2189916" cy="370602"/>
          </a:xfrm>
          <a:prstGeom prst="flowChartTerminator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уміння, навички</a:t>
            </a:r>
            <a:endParaRPr sz="1800">
              <a:solidFill>
                <a:srgbClr val="073763"/>
              </a:solidFill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5987950" y="4488075"/>
            <a:ext cx="806400" cy="1797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251520" y="143662"/>
            <a:ext cx="7344900" cy="918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 b="1">
                <a:latin typeface="Arial"/>
                <a:ea typeface="Arial"/>
                <a:cs typeface="Arial"/>
                <a:sym typeface="Arial"/>
              </a:rPr>
              <a:t>Ключові засади Профстандарту</a:t>
            </a:r>
            <a:endParaRPr sz="35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348150" y="1156725"/>
            <a:ext cx="8220600" cy="31401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Char char="❖"/>
            </a:pPr>
            <a:r>
              <a:rPr lang="ru" sz="3200">
                <a:solidFill>
                  <a:srgbClr val="1C4587"/>
                </a:solidFill>
              </a:rPr>
              <a:t>Особистісний і професійний виміри</a:t>
            </a:r>
            <a:endParaRPr sz="3200">
              <a:solidFill>
                <a:srgbClr val="1C4587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Char char="❖"/>
            </a:pPr>
            <a:r>
              <a:rPr lang="ru" sz="3200">
                <a:solidFill>
                  <a:srgbClr val="1C4587"/>
                </a:solidFill>
              </a:rPr>
              <a:t>Компетентнісний підхід </a:t>
            </a:r>
            <a:endParaRPr sz="3200">
              <a:solidFill>
                <a:srgbClr val="1C4587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Char char="❖"/>
            </a:pPr>
            <a:r>
              <a:rPr lang="ru" sz="3200">
                <a:solidFill>
                  <a:srgbClr val="1C4587"/>
                </a:solidFill>
              </a:rPr>
              <a:t>Орієнтованість на професійний  розвиток</a:t>
            </a:r>
            <a:endParaRPr sz="3200">
              <a:solidFill>
                <a:srgbClr val="1C4587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Char char="❖"/>
            </a:pPr>
            <a:r>
              <a:rPr lang="ru" sz="3200">
                <a:solidFill>
                  <a:srgbClr val="1C4587"/>
                </a:solidFill>
              </a:rPr>
              <a:t>Співголосність із НУШ </a:t>
            </a:r>
            <a:endParaRPr sz="3200">
              <a:solidFill>
                <a:srgbClr val="1C4587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Char char="❖"/>
            </a:pPr>
            <a:r>
              <a:rPr lang="ru" sz="3200">
                <a:solidFill>
                  <a:srgbClr val="1C4587"/>
                </a:solidFill>
              </a:rPr>
              <a:t>Гнучкість застосування</a:t>
            </a:r>
            <a:endParaRPr sz="32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251525" y="143650"/>
            <a:ext cx="7643400" cy="9180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Загальні (наскрізні) компетентності</a:t>
            </a:r>
            <a:endParaRPr sz="3200" b="1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0"/>
          <p:cNvSpPr/>
          <p:nvPr/>
        </p:nvSpPr>
        <p:spPr>
          <a:xfrm>
            <a:off x="251525" y="1493600"/>
            <a:ext cx="3858786" cy="831060"/>
          </a:xfrm>
          <a:prstGeom prst="flowChartTerminator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1C4587"/>
                </a:solidFill>
              </a:rPr>
              <a:t>громадянська</a:t>
            </a:r>
            <a:endParaRPr sz="3000">
              <a:solidFill>
                <a:srgbClr val="1C4587"/>
              </a:solidFill>
            </a:endParaRPr>
          </a:p>
        </p:txBody>
      </p:sp>
      <p:sp>
        <p:nvSpPr>
          <p:cNvPr id="144" name="Google Shape;144;p20"/>
          <p:cNvSpPr/>
          <p:nvPr/>
        </p:nvSpPr>
        <p:spPr>
          <a:xfrm>
            <a:off x="4896425" y="1493600"/>
            <a:ext cx="3582522" cy="831060"/>
          </a:xfrm>
          <a:prstGeom prst="flowChartTerminator">
            <a:avLst/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</a:rPr>
              <a:t>культурна</a:t>
            </a:r>
            <a:endParaRPr sz="3000">
              <a:solidFill>
                <a:schemeClr val="lt1"/>
              </a:solidFill>
            </a:endParaRPr>
          </a:p>
        </p:txBody>
      </p:sp>
      <p:sp>
        <p:nvSpPr>
          <p:cNvPr id="145" name="Google Shape;145;p20"/>
          <p:cNvSpPr/>
          <p:nvPr/>
        </p:nvSpPr>
        <p:spPr>
          <a:xfrm>
            <a:off x="875975" y="2734600"/>
            <a:ext cx="3696030" cy="780516"/>
          </a:xfrm>
          <a:prstGeom prst="flowChartTerminator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1C4587"/>
                </a:solidFill>
              </a:rPr>
              <a:t>соціальна</a:t>
            </a:r>
            <a:endParaRPr sz="3000">
              <a:solidFill>
                <a:srgbClr val="1C4587"/>
              </a:solidFill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5502875" y="2734600"/>
            <a:ext cx="3436452" cy="831060"/>
          </a:xfrm>
          <a:prstGeom prst="flowChartTerminator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1C4587"/>
                </a:solidFill>
              </a:rPr>
              <a:t>лідерська</a:t>
            </a:r>
            <a:endParaRPr sz="3000">
              <a:solidFill>
                <a:srgbClr val="1C4587"/>
              </a:solidFill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3088350" y="3829600"/>
            <a:ext cx="4054158" cy="831060"/>
          </a:xfrm>
          <a:prstGeom prst="flowChartTerminator">
            <a:avLst/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2F2F2"/>
                </a:solidFill>
              </a:rPr>
              <a:t>підприємницька</a:t>
            </a:r>
            <a:endParaRPr sz="3000">
              <a:solidFill>
                <a:srgbClr val="F2F2F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251525" y="143652"/>
            <a:ext cx="7344900" cy="7773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Трудові функції вчителя</a:t>
            </a:r>
            <a:endParaRPr sz="3800"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381825" y="1156375"/>
            <a:ext cx="8546400" cy="351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1. Навчання предметів (інтегрованих курсів) </a:t>
            </a:r>
            <a:endParaRPr sz="31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2. Партнерська взаємодія з учасниками освітнього процесу </a:t>
            </a:r>
            <a:endParaRPr sz="31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3. Участь в організації безпечного та здорового, освітнього середовища</a:t>
            </a:r>
            <a:endParaRPr sz="31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4. Управління освітнім процесом</a:t>
            </a:r>
            <a:endParaRPr sz="31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5. Безперервний професійний розвиток</a:t>
            </a:r>
            <a:endParaRPr sz="31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251525" y="143655"/>
            <a:ext cx="7344900" cy="552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ТРУДОВІ ФУНКЦІЇ-ПРОФЕСІЙНІ КОМПЕТЕНТНОСТІ</a:t>
            </a: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 rot="5400000">
            <a:off x="2425800" y="-1392625"/>
            <a:ext cx="4222500" cy="84003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2"/>
          <p:cNvSpPr/>
          <p:nvPr/>
        </p:nvSpPr>
        <p:spPr>
          <a:xfrm rot="-5400000">
            <a:off x="-1145525" y="2156200"/>
            <a:ext cx="3717300" cy="774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НАВЧАННЯ УЧНІВ ПРЕДМЕТІВ</a:t>
            </a:r>
            <a:endParaRPr sz="1800">
              <a:solidFill>
                <a:srgbClr val="073763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073763"/>
                </a:solidFill>
              </a:rPr>
              <a:t>(ІНТЕГРОВАНИХ КУРСІВ)</a:t>
            </a:r>
            <a:endParaRPr sz="1800">
              <a:solidFill>
                <a:srgbClr val="073763"/>
              </a:solidFill>
            </a:endParaRPr>
          </a:p>
        </p:txBody>
      </p:sp>
      <p:sp>
        <p:nvSpPr>
          <p:cNvPr id="161" name="Google Shape;161;p22"/>
          <p:cNvSpPr/>
          <p:nvPr/>
        </p:nvSpPr>
        <p:spPr>
          <a:xfrm>
            <a:off x="1188850" y="743500"/>
            <a:ext cx="3460482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Мовно-комунікативна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62" name="Google Shape;162;p22"/>
          <p:cNvSpPr/>
          <p:nvPr/>
        </p:nvSpPr>
        <p:spPr>
          <a:xfrm>
            <a:off x="1188850" y="2129275"/>
            <a:ext cx="3505410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Предметно-методична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63" name="Google Shape;163;p22"/>
          <p:cNvSpPr/>
          <p:nvPr/>
        </p:nvSpPr>
        <p:spPr>
          <a:xfrm>
            <a:off x="1188862" y="3573550"/>
            <a:ext cx="3519018" cy="828738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073763"/>
                </a:solidFill>
              </a:rPr>
              <a:t>Інформаційно-цифрова компетентність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164" name="Google Shape;164;p22"/>
          <p:cNvSpPr/>
          <p:nvPr/>
        </p:nvSpPr>
        <p:spPr>
          <a:xfrm>
            <a:off x="4806550" y="743500"/>
            <a:ext cx="4121700" cy="39171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073763"/>
                </a:solidFill>
              </a:rPr>
              <a:t>Вчитель:</a:t>
            </a:r>
            <a:r>
              <a:rPr lang="ru" sz="1800">
                <a:solidFill>
                  <a:srgbClr val="073763"/>
                </a:solidFill>
              </a:rPr>
              <a:t> </a:t>
            </a:r>
            <a:endParaRPr sz="18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3763"/>
                </a:solidFill>
              </a:rPr>
              <a:t>•</a:t>
            </a:r>
            <a:r>
              <a:rPr lang="ru" sz="1700">
                <a:solidFill>
                  <a:srgbClr val="073763"/>
                </a:solidFill>
              </a:rPr>
              <a:t> Вдосконалює знання предмету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Навчає учнів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 • Застосовує сучасні технології (форми, методи та засоби навчання)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 • Зрозуміло пояснює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Грамотно говорить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Розуміє одну з іноземних мов, може підтримати діалог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Володіє цифровими технологіями </a:t>
            </a:r>
            <a:endParaRPr sz="17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• Застосовує технології дистанційного навчання</a:t>
            </a:r>
            <a:r>
              <a:rPr lang="ru" sz="1300"/>
              <a:t> 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азовая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Экран (16:9)</PresentationFormat>
  <Paragraphs>146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Професійний стандарт вчителя закладу загальної середньої освіти</vt:lpstr>
      <vt:lpstr>Мета професійної діяльності вчителя</vt:lpstr>
      <vt:lpstr>Професійний стандарт професії  «Вчитель закладу загальної середньої освіти»:  Наказ Міністерства економіки №2736 від 23.12.2020 </vt:lpstr>
      <vt:lpstr>ЩО ТАКЕ СТАНДАРТ?</vt:lpstr>
      <vt:lpstr>Структура Профстандарту</vt:lpstr>
      <vt:lpstr>Ключові засади Профстандарту</vt:lpstr>
      <vt:lpstr>Загальні (наскрізні) компетентності</vt:lpstr>
      <vt:lpstr>Трудові функції вчителя</vt:lpstr>
      <vt:lpstr>ТРУДОВІ ФУНКЦІЇ-ПРОФЕСІЙНІ КОМПЕТЕНТНОСТІ</vt:lpstr>
      <vt:lpstr>ТРУДОВІ ФУНКЦІЇ-ПРОФЕСІЙНІ КОМПЕТЕНТНОСТІ</vt:lpstr>
      <vt:lpstr>ТРУДОВІ ФУНКЦІЇ-ПРОФЕСІЙНІ КОМПЕТЕНТНОСТІ</vt:lpstr>
      <vt:lpstr>ТРУДОВІ ФУНКЦІЇ-ПРОФЕСІЙНІ КОМПЕТЕНТНОСТІ</vt:lpstr>
      <vt:lpstr>ТРУДОВІ ФУНКЦІЇ-ПРОФЕСІЙНІ КОМПЕТЕНТНОСТІ</vt:lpstr>
      <vt:lpstr>Партнерська взаємодія з учасниками освітнього процесу</vt:lpstr>
      <vt:lpstr>Слайд 15</vt:lpstr>
      <vt:lpstr>Компетентність педагогічного партнерства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Професійний стандарт вчителя закладу загальної середньої освіти</dc:title>
  <dc:creator>Татьяна</dc:creator>
  <cp:lastModifiedBy>Татьяна</cp:lastModifiedBy>
  <cp:revision>1</cp:revision>
  <dcterms:modified xsi:type="dcterms:W3CDTF">2021-05-25T07:57:06Z</dcterms:modified>
</cp:coreProperties>
</file>